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66FF33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B793F-907A-499B-9105-8501694DF5EC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A120DEF-5757-4519-8675-503BF785FDFC}">
      <dgm:prSet/>
      <dgm:spPr/>
      <dgm:t>
        <a:bodyPr/>
        <a:lstStyle/>
        <a:p>
          <a:pPr rtl="0"/>
          <a:r>
            <a:rPr lang="ru-RU" dirty="0" smtClean="0"/>
            <a:t>Что такое код?</a:t>
          </a:r>
          <a:endParaRPr lang="ru-RU" dirty="0"/>
        </a:p>
      </dgm:t>
    </dgm:pt>
    <dgm:pt modelId="{38E00BA6-DB47-4733-A524-006924F2AE7E}" type="parTrans" cxnId="{A7CB8DE5-0ABE-4817-8545-69F0AF20F8B3}">
      <dgm:prSet/>
      <dgm:spPr/>
      <dgm:t>
        <a:bodyPr/>
        <a:lstStyle/>
        <a:p>
          <a:endParaRPr lang="ru-RU"/>
        </a:p>
      </dgm:t>
    </dgm:pt>
    <dgm:pt modelId="{A681E8A9-6FC3-468D-979E-2885AF15E22F}" type="sibTrans" cxnId="{A7CB8DE5-0ABE-4817-8545-69F0AF20F8B3}">
      <dgm:prSet/>
      <dgm:spPr/>
      <dgm:t>
        <a:bodyPr/>
        <a:lstStyle/>
        <a:p>
          <a:endParaRPr lang="ru-RU"/>
        </a:p>
      </dgm:t>
    </dgm:pt>
    <dgm:pt modelId="{8B78A08C-7F9C-486E-9301-650B02C255A5}">
      <dgm:prSet/>
      <dgm:spPr/>
      <dgm:t>
        <a:bodyPr/>
        <a:lstStyle/>
        <a:p>
          <a:pPr rtl="0"/>
          <a:r>
            <a:rPr lang="ru-RU" dirty="0" smtClean="0"/>
            <a:t>Что такое кодирование?</a:t>
          </a:r>
          <a:endParaRPr lang="ru-RU" dirty="0"/>
        </a:p>
      </dgm:t>
    </dgm:pt>
    <dgm:pt modelId="{A0557CDC-B4C0-4F8F-A6E7-4AA115DBA7F8}" type="parTrans" cxnId="{C4C82010-E41E-49F0-A76F-C2661F4DA4D0}">
      <dgm:prSet/>
      <dgm:spPr/>
      <dgm:t>
        <a:bodyPr/>
        <a:lstStyle/>
        <a:p>
          <a:endParaRPr lang="ru-RU"/>
        </a:p>
      </dgm:t>
    </dgm:pt>
    <dgm:pt modelId="{F1AAC24D-2098-4548-9F38-463D96C23538}" type="sibTrans" cxnId="{C4C82010-E41E-49F0-A76F-C2661F4DA4D0}">
      <dgm:prSet/>
      <dgm:spPr/>
      <dgm:t>
        <a:bodyPr/>
        <a:lstStyle/>
        <a:p>
          <a:endParaRPr lang="ru-RU"/>
        </a:p>
      </dgm:t>
    </dgm:pt>
    <dgm:pt modelId="{9D6E2897-4680-4600-8209-CA014AA68F0B}" type="pres">
      <dgm:prSet presAssocID="{5DFB793F-907A-499B-9105-8501694DF5E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E89829-4A6B-43A2-8BC6-13905EEA37CA}" type="pres">
      <dgm:prSet presAssocID="{1A120DEF-5757-4519-8675-503BF785FDFC}" presName="horFlow" presStyleCnt="0"/>
      <dgm:spPr/>
    </dgm:pt>
    <dgm:pt modelId="{1C4AD0B9-D5A6-47A0-B17A-A863A1311228}" type="pres">
      <dgm:prSet presAssocID="{1A120DEF-5757-4519-8675-503BF785FDFC}" presName="bigChev" presStyleLbl="node1" presStyleIdx="0" presStyleCnt="2"/>
      <dgm:spPr/>
      <dgm:t>
        <a:bodyPr/>
        <a:lstStyle/>
        <a:p>
          <a:endParaRPr lang="ru-RU"/>
        </a:p>
      </dgm:t>
    </dgm:pt>
    <dgm:pt modelId="{E40E1962-B8D8-4F6A-ABF1-18273BB87706}" type="pres">
      <dgm:prSet presAssocID="{1A120DEF-5757-4519-8675-503BF785FDFC}" presName="vSp" presStyleCnt="0"/>
      <dgm:spPr/>
    </dgm:pt>
    <dgm:pt modelId="{7F82D8D6-643A-4D97-8F27-E1E6B94F3E50}" type="pres">
      <dgm:prSet presAssocID="{8B78A08C-7F9C-486E-9301-650B02C255A5}" presName="horFlow" presStyleCnt="0"/>
      <dgm:spPr/>
    </dgm:pt>
    <dgm:pt modelId="{C9BB3A6C-3FB1-40D6-98B8-BBE500ECA856}" type="pres">
      <dgm:prSet presAssocID="{8B78A08C-7F9C-486E-9301-650B02C255A5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C4C82010-E41E-49F0-A76F-C2661F4DA4D0}" srcId="{5DFB793F-907A-499B-9105-8501694DF5EC}" destId="{8B78A08C-7F9C-486E-9301-650B02C255A5}" srcOrd="1" destOrd="0" parTransId="{A0557CDC-B4C0-4F8F-A6E7-4AA115DBA7F8}" sibTransId="{F1AAC24D-2098-4548-9F38-463D96C23538}"/>
    <dgm:cxn modelId="{F9A2A9DB-6286-48AE-9B80-DFE5153A2391}" type="presOf" srcId="{5DFB793F-907A-499B-9105-8501694DF5EC}" destId="{9D6E2897-4680-4600-8209-CA014AA68F0B}" srcOrd="0" destOrd="0" presId="urn:microsoft.com/office/officeart/2005/8/layout/lProcess3"/>
    <dgm:cxn modelId="{B56F9CAC-7BA7-4D30-ADA4-AEA9A21FC3E6}" type="presOf" srcId="{1A120DEF-5757-4519-8675-503BF785FDFC}" destId="{1C4AD0B9-D5A6-47A0-B17A-A863A1311228}" srcOrd="0" destOrd="0" presId="urn:microsoft.com/office/officeart/2005/8/layout/lProcess3"/>
    <dgm:cxn modelId="{537A2B00-6B14-47AE-8182-67FC40CD0BBE}" type="presOf" srcId="{8B78A08C-7F9C-486E-9301-650B02C255A5}" destId="{C9BB3A6C-3FB1-40D6-98B8-BBE500ECA856}" srcOrd="0" destOrd="0" presId="urn:microsoft.com/office/officeart/2005/8/layout/lProcess3"/>
    <dgm:cxn modelId="{A7CB8DE5-0ABE-4817-8545-69F0AF20F8B3}" srcId="{5DFB793F-907A-499B-9105-8501694DF5EC}" destId="{1A120DEF-5757-4519-8675-503BF785FDFC}" srcOrd="0" destOrd="0" parTransId="{38E00BA6-DB47-4733-A524-006924F2AE7E}" sibTransId="{A681E8A9-6FC3-468D-979E-2885AF15E22F}"/>
    <dgm:cxn modelId="{630DE7E7-4824-4F09-834D-E8FEBE371A75}" type="presParOf" srcId="{9D6E2897-4680-4600-8209-CA014AA68F0B}" destId="{A6E89829-4A6B-43A2-8BC6-13905EEA37CA}" srcOrd="0" destOrd="0" presId="urn:microsoft.com/office/officeart/2005/8/layout/lProcess3"/>
    <dgm:cxn modelId="{576401A4-1F19-4879-A483-42444F8C3862}" type="presParOf" srcId="{A6E89829-4A6B-43A2-8BC6-13905EEA37CA}" destId="{1C4AD0B9-D5A6-47A0-B17A-A863A1311228}" srcOrd="0" destOrd="0" presId="urn:microsoft.com/office/officeart/2005/8/layout/lProcess3"/>
    <dgm:cxn modelId="{54D33052-259A-4B8C-9AC0-57D33303247A}" type="presParOf" srcId="{9D6E2897-4680-4600-8209-CA014AA68F0B}" destId="{E40E1962-B8D8-4F6A-ABF1-18273BB87706}" srcOrd="1" destOrd="0" presId="urn:microsoft.com/office/officeart/2005/8/layout/lProcess3"/>
    <dgm:cxn modelId="{EB501E22-17B8-4591-8068-6817E9948C9C}" type="presParOf" srcId="{9D6E2897-4680-4600-8209-CA014AA68F0B}" destId="{7F82D8D6-643A-4D97-8F27-E1E6B94F3E50}" srcOrd="2" destOrd="0" presId="urn:microsoft.com/office/officeart/2005/8/layout/lProcess3"/>
    <dgm:cxn modelId="{901EED76-89C2-49D4-AD5F-98F1A40DCB82}" type="presParOf" srcId="{7F82D8D6-643A-4D97-8F27-E1E6B94F3E50}" destId="{C9BB3A6C-3FB1-40D6-98B8-BBE500ECA8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4AD0B9-D5A6-47A0-B17A-A863A1311228}">
      <dsp:nvSpPr>
        <dsp:cNvPr id="0" name=""/>
        <dsp:cNvSpPr/>
      </dsp:nvSpPr>
      <dsp:spPr>
        <a:xfrm>
          <a:off x="956369" y="2287"/>
          <a:ext cx="6316860" cy="25267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Что такое код?</a:t>
          </a:r>
          <a:endParaRPr lang="ru-RU" sz="4800" kern="1200" dirty="0"/>
        </a:p>
      </dsp:txBody>
      <dsp:txXfrm>
        <a:off x="956369" y="2287"/>
        <a:ext cx="6316860" cy="2526744"/>
      </dsp:txXfrm>
    </dsp:sp>
    <dsp:sp modelId="{C9BB3A6C-3FB1-40D6-98B8-BBE500ECA856}">
      <dsp:nvSpPr>
        <dsp:cNvPr id="0" name=""/>
        <dsp:cNvSpPr/>
      </dsp:nvSpPr>
      <dsp:spPr>
        <a:xfrm>
          <a:off x="956369" y="2882775"/>
          <a:ext cx="6316860" cy="25267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Что такое кодирование?</a:t>
          </a:r>
          <a:endParaRPr lang="ru-RU" sz="4800" kern="1200" dirty="0"/>
        </a:p>
      </dsp:txBody>
      <dsp:txXfrm>
        <a:off x="956369" y="2882775"/>
        <a:ext cx="6316860" cy="252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3DB4-E1B2-4B93-BB9B-95C894480BF9}" type="datetimeFigureOut">
              <a:rPr lang="ru-RU" smtClean="0"/>
              <a:pPr/>
              <a:t>19.12.2009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EF29-94F5-4A29-A82E-C3B5B028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28680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Выстройте в ряд и продолжите этот ряд: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dirty="0" smtClean="0"/>
              <a:t>Алфавит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dirty="0" smtClean="0"/>
              <a:t>Бумага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dirty="0" smtClean="0"/>
              <a:t>Иероглифы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200" dirty="0" smtClean="0"/>
              <a:t>Книгопечатание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</a:t>
            </a:r>
            <a:r>
              <a:rPr lang="ru-RU" sz="3200" dirty="0" smtClean="0"/>
              <a:t>Наскальные рисунки</a:t>
            </a:r>
          </a:p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</a:t>
            </a:r>
            <a:r>
              <a:rPr lang="ru-RU" sz="3200" dirty="0" smtClean="0"/>
              <a:t>Фотография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0400" y="1745673"/>
            <a:ext cx="3435927" cy="25215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 </a:t>
            </a:r>
            <a:r>
              <a:rPr lang="ru-RU" sz="4000" b="1" dirty="0" smtClean="0">
                <a:solidFill>
                  <a:schemeClr val="tx1"/>
                </a:solidFill>
              </a:rPr>
              <a:t>четверть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526473" y="1745673"/>
            <a:ext cx="2673927" cy="2521527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II </a:t>
            </a:r>
            <a:r>
              <a:rPr lang="ru-RU" sz="4000" b="1" dirty="0" smtClean="0">
                <a:solidFill>
                  <a:schemeClr val="tx1"/>
                </a:solidFill>
              </a:rPr>
              <a:t>четверть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flipH="1">
            <a:off x="526471" y="4267200"/>
            <a:ext cx="2673927" cy="2189018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III </a:t>
            </a:r>
            <a:r>
              <a:rPr lang="ru-RU" sz="4000" b="1" dirty="0" smtClean="0">
                <a:solidFill>
                  <a:schemeClr val="tx1"/>
                </a:solidFill>
              </a:rPr>
              <a:t>четверть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00397" y="4267200"/>
            <a:ext cx="3435929" cy="218901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V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четверть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3708898" y="4294265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048001" y="380047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28059" y="366280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8712" y="4203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3708898" y="4294265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048001" y="380047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28059" y="366280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08712" y="420312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218" y="3241964"/>
            <a:ext cx="193964" cy="193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41768" y="2748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1801091"/>
            <a:ext cx="2230582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Положение точки задается ее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-971636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180" y="5727129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336" y="5652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44096" y="572712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75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1866184" y="573513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219141" y="524139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199" y="5103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5998" y="56439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218" y="3241964"/>
            <a:ext cx="193964" cy="193964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41768" y="27484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11927" y="4170218"/>
            <a:ext cx="193964" cy="1939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21477" y="367665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740727" y="4682837"/>
            <a:ext cx="193964" cy="193964"/>
          </a:xfrm>
          <a:prstGeom prst="ellips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850277" y="4189273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131127" y="3241964"/>
            <a:ext cx="193964" cy="193964"/>
          </a:xfrm>
          <a:prstGeom prst="ellipse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40677" y="2748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40727" y="2729346"/>
            <a:ext cx="193964" cy="19396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50277" y="223578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32217" y="5167746"/>
            <a:ext cx="193964" cy="1939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41767" y="46741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-971636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6180" y="5727129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3336" y="56523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44096" y="5727129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75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62016" y="1857364"/>
          <a:ext cx="5486400" cy="4339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1866184" y="573513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219141" y="5241396"/>
            <a:ext cx="314327" cy="9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9199" y="510372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5998" y="564399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2182" y="1787236"/>
            <a:ext cx="13308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A(1,2)</a:t>
            </a:r>
          </a:p>
          <a:p>
            <a:r>
              <a:rPr lang="en-US" sz="3600" dirty="0" smtClean="0"/>
              <a:t>B(1,5)</a:t>
            </a:r>
          </a:p>
          <a:p>
            <a:r>
              <a:rPr lang="en-US" sz="3600" dirty="0" smtClean="0"/>
              <a:t>C(3,3)</a:t>
            </a:r>
          </a:p>
          <a:p>
            <a:r>
              <a:rPr lang="en-US" sz="3600" dirty="0" smtClean="0"/>
              <a:t>D(1,1)</a:t>
            </a:r>
          </a:p>
          <a:p>
            <a:r>
              <a:rPr lang="en-US" sz="3600" dirty="0" smtClean="0"/>
              <a:t>E(7,1)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9B9EDA21"/>
          <p:cNvPicPr>
            <a:picLocks noChangeAspect="1" noChangeArrowheads="1"/>
          </p:cNvPicPr>
          <p:nvPr/>
        </p:nvPicPr>
        <p:blipFill>
          <a:blip r:embed="rId2" cstate="email"/>
          <a:srcRect l="16277" t="57361" r="24910"/>
          <a:stretch>
            <a:fillRect/>
          </a:stretch>
        </p:blipFill>
        <p:spPr bwMode="auto">
          <a:xfrm>
            <a:off x="1545508" y="1668719"/>
            <a:ext cx="5545138" cy="4791075"/>
          </a:xfrm>
          <a:prstGeom prst="rect">
            <a:avLst/>
          </a:prstGeom>
          <a:noFill/>
        </p:spPr>
      </p:pic>
      <p:pic>
        <p:nvPicPr>
          <p:cNvPr id="2052" name="Picture 4" descr="9B9EDA21"/>
          <p:cNvPicPr>
            <a:picLocks noChangeAspect="1" noChangeArrowheads="1"/>
          </p:cNvPicPr>
          <p:nvPr/>
        </p:nvPicPr>
        <p:blipFill>
          <a:blip r:embed="rId2" cstate="email"/>
          <a:srcRect t="20602" b="59467"/>
          <a:stretch>
            <a:fillRect/>
          </a:stretch>
        </p:blipFill>
        <p:spPr bwMode="auto">
          <a:xfrm>
            <a:off x="1116013" y="188913"/>
            <a:ext cx="7667625" cy="18208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910" y="0"/>
            <a:ext cx="14205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Стр. 32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тетради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7F3339AE"/>
          <p:cNvPicPr>
            <a:picLocks noChangeAspect="1" noChangeArrowheads="1"/>
          </p:cNvPicPr>
          <p:nvPr/>
        </p:nvPicPr>
        <p:blipFill>
          <a:blip r:embed="rId2" cstate="email"/>
          <a:srcRect t="3889" b="71371"/>
          <a:stretch>
            <a:fillRect/>
          </a:stretch>
        </p:blipFill>
        <p:spPr bwMode="auto">
          <a:xfrm>
            <a:off x="1701800" y="0"/>
            <a:ext cx="6659563" cy="2093913"/>
          </a:xfrm>
          <a:prstGeom prst="rect">
            <a:avLst/>
          </a:prstGeom>
          <a:noFill/>
        </p:spPr>
      </p:pic>
      <p:pic>
        <p:nvPicPr>
          <p:cNvPr id="3077" name="Picture 5" descr="7F3339AE"/>
          <p:cNvPicPr>
            <a:picLocks noChangeAspect="1" noChangeArrowheads="1"/>
          </p:cNvPicPr>
          <p:nvPr/>
        </p:nvPicPr>
        <p:blipFill>
          <a:blip r:embed="rId2" cstate="email"/>
          <a:srcRect l="6842" t="49075" r="15221"/>
          <a:stretch>
            <a:fillRect/>
          </a:stretch>
        </p:blipFill>
        <p:spPr bwMode="auto">
          <a:xfrm>
            <a:off x="1979613" y="2089150"/>
            <a:ext cx="5545137" cy="4603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4205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Стр. 37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тетради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42852"/>
            <a:ext cx="828680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Разделите на два множества: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2471755" cy="3000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214422"/>
            <a:ext cx="2522365" cy="2043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214422"/>
            <a:ext cx="2952754" cy="2125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3357562"/>
            <a:ext cx="2073768" cy="32527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357694"/>
            <a:ext cx="2971491" cy="2000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3643314"/>
            <a:ext cx="2976570" cy="2664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0" y="635000"/>
            <a:ext cx="80518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Домашнее задание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95745" y="2092036"/>
            <a:ext cx="7841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параграф 1.8, параграф 3.2</a:t>
            </a:r>
          </a:p>
          <a:p>
            <a:r>
              <a:rPr lang="ru-RU" sz="3200" dirty="0" smtClean="0"/>
              <a:t>№34 (рабочей тетради)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 продавцы билетов в кинотеатре кодирую ваше положение в зрительном зале?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500306"/>
            <a:ext cx="52387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Как шахматисты кодирую положение фигуры на доске?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357430"/>
            <a:ext cx="5715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Декарт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4071966" cy="49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4" y="1714488"/>
            <a:ext cx="3571900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Я мыслю, значит я существую.</a:t>
            </a:r>
          </a:p>
          <a:p>
            <a:pPr algn="r"/>
            <a:r>
              <a:rPr lang="ru-RU" sz="2800" i="1" dirty="0" smtClean="0"/>
              <a:t>Р. Декарт</a:t>
            </a:r>
            <a:endParaRPr lang="ru-RU" sz="2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715016"/>
            <a:ext cx="2896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1596 - 1650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500562" y="2643182"/>
            <a:ext cx="3286148" cy="928694"/>
          </a:xfrm>
          <a:prstGeom prst="wedgeRoundRectCallout">
            <a:avLst>
              <a:gd name="adj1" fmla="val -53398"/>
              <a:gd name="adj2" fmla="val 128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ОСИ  КООРДИНАТ</a:t>
            </a:r>
            <a:endParaRPr lang="ru-RU" sz="2800" b="1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500562" y="2643182"/>
            <a:ext cx="3286148" cy="928694"/>
          </a:xfrm>
          <a:prstGeom prst="wedgeRoundRectCallout">
            <a:avLst>
              <a:gd name="adj1" fmla="val -89234"/>
              <a:gd name="adj2" fmla="val -58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ОСИ  КООРДИНАТ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2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857752" y="2857496"/>
            <a:ext cx="2643206" cy="785818"/>
          </a:xfrm>
          <a:prstGeom prst="wedgeRoundRectCallout">
            <a:avLst>
              <a:gd name="adj1" fmla="val -60145"/>
              <a:gd name="adj2" fmla="val 1294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ось ОХ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Прямоугольная система координат на плоскости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46" y="4643446"/>
            <a:ext cx="2214554" cy="22145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57224" y="4071942"/>
            <a:ext cx="471490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034" y="4286256"/>
            <a:ext cx="614366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6050" y="421142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15716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857752" y="2857496"/>
            <a:ext cx="2643206" cy="785818"/>
          </a:xfrm>
          <a:prstGeom prst="wedgeRoundRectCallout">
            <a:avLst>
              <a:gd name="adj1" fmla="val -111512"/>
              <a:gd name="adj2" fmla="val -626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ось О</a:t>
            </a:r>
            <a:r>
              <a:rPr lang="en-US" sz="4000" dirty="0" smtClean="0"/>
              <a:t>Y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231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Как продавцы билетов в кинотеатре кодирую ваше положение в зрительном зале?</vt:lpstr>
      <vt:lpstr>Как шахматисты кодирую положение фигуры на доске?</vt:lpstr>
      <vt:lpstr>Рене Декарт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Прямоугольная система координат на плоскости</vt:lpstr>
      <vt:lpstr>Слайд 18</vt:lpstr>
      <vt:lpstr>Слайд 19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Сырцов Олег</dc:creator>
  <cp:lastModifiedBy>Олег</cp:lastModifiedBy>
  <cp:revision>22</cp:revision>
  <dcterms:created xsi:type="dcterms:W3CDTF">2009-12-10T17:57:14Z</dcterms:created>
  <dcterms:modified xsi:type="dcterms:W3CDTF">2009-12-19T03:55:48Z</dcterms:modified>
</cp:coreProperties>
</file>